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13"/>
  </p:notesMasterIdLst>
  <p:sldIdLst>
    <p:sldId id="256" r:id="rId2"/>
    <p:sldId id="258" r:id="rId3"/>
    <p:sldId id="260" r:id="rId4"/>
    <p:sldId id="262" r:id="rId5"/>
    <p:sldId id="272" r:id="rId6"/>
    <p:sldId id="276" r:id="rId7"/>
    <p:sldId id="277" r:id="rId8"/>
    <p:sldId id="278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4E3A4-4D04-4924-84B2-195C814DB984}" type="datetimeFigureOut">
              <a:rPr lang="bs-Latn-BA" smtClean="0"/>
              <a:t>20.08.2020.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C2CD6-F067-420A-A279-259F826FE5F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909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99698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1072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11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107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79968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85869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41223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18564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53977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1072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50731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C2CD6-F067-420A-A279-259F826FE5F0}" type="slidenum">
              <a:rPr lang="bs-Latn-BA" smtClean="0"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5397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9199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4359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2186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8571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6515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1699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5005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5853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4459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3967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250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RS" smtClean="0"/>
              <a:t>4.10.2015</a:t>
            </a:r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s-Latn-BA" smtClean="0"/>
              <a:t>Mehmedalija Salihović    </a:t>
            </a:r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AAAD-DDE5-4D28-AB78-3B2DD357C1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5589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tmp"/><Relationship Id="rId5" Type="http://schemas.openxmlformats.org/officeDocument/2006/relationships/image" Target="../media/image25.tmp"/><Relationship Id="rId4" Type="http://schemas.openxmlformats.org/officeDocument/2006/relationships/image" Target="../media/image24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image" Target="../media/image5.tmp"/><Relationship Id="rId7" Type="http://schemas.openxmlformats.org/officeDocument/2006/relationships/image" Target="../media/image9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tmp"/><Relationship Id="rId3" Type="http://schemas.openxmlformats.org/officeDocument/2006/relationships/image" Target="../media/image11.tmp"/><Relationship Id="rId7" Type="http://schemas.openxmlformats.org/officeDocument/2006/relationships/image" Target="../media/image15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tmp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tmp"/><Relationship Id="rId3" Type="http://schemas.openxmlformats.org/officeDocument/2006/relationships/image" Target="../media/image17.tmp"/><Relationship Id="rId7" Type="http://schemas.openxmlformats.org/officeDocument/2006/relationships/image" Target="../media/image2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tmp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66219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scene3d>
            <a:camera prst="orthographicFront"/>
            <a:lightRig rig="threePt" dir="t"/>
          </a:scene3d>
          <a:sp3d contourW="63500"/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1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7615" y="671332"/>
            <a:ext cx="8426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7200" dirty="0" smtClean="0"/>
              <a:t>QBASIC</a:t>
            </a:r>
          </a:p>
          <a:p>
            <a:pPr algn="ctr"/>
            <a:r>
              <a:rPr lang="bs-Latn-BA" sz="7200" dirty="0" smtClean="0"/>
              <a:t>verzija </a:t>
            </a:r>
            <a:r>
              <a:rPr lang="bs-Latn-BA" sz="7200" dirty="0" smtClean="0">
                <a:solidFill>
                  <a:schemeClr val="accent2">
                    <a:lumMod val="75000"/>
                  </a:schemeClr>
                </a:solidFill>
              </a:rPr>
              <a:t>QB64</a:t>
            </a:r>
            <a:endParaRPr lang="bs-Latn-BA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22676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scene3d>
            <a:camera prst="orthographicFront"/>
            <a:lightRig rig="threePt" dir="t"/>
          </a:scene3d>
          <a:sp3d contourW="57150"/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10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966" y="477818"/>
            <a:ext cx="115862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SELECT CASE</a:t>
            </a:r>
          </a:p>
          <a:p>
            <a:pPr algn="ctr"/>
            <a:endParaRPr lang="bs-Latn-BA" sz="2400" u="sng" dirty="0"/>
          </a:p>
          <a:p>
            <a:pPr algn="ctr"/>
            <a:r>
              <a:rPr lang="bs-Latn-BA" sz="2400" b="1" u="sng" dirty="0" smtClean="0"/>
              <a:t>Primjer1:  </a:t>
            </a:r>
            <a:r>
              <a:rPr lang="bs-Latn-BA" sz="2400" u="sng" dirty="0" smtClean="0"/>
              <a:t>Na ulazu se unosi broj. Na izlazu ispisati odgovarajući dan u sedmici.</a:t>
            </a:r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b="1" u="sng" dirty="0" smtClean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60" y="2228660"/>
            <a:ext cx="2831273" cy="326862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815" y="2228660"/>
            <a:ext cx="1732919" cy="68719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636" y="3552648"/>
            <a:ext cx="1811276" cy="62064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09"/>
          <a:stretch/>
        </p:blipFill>
        <p:spPr>
          <a:xfrm>
            <a:off x="4732188" y="4736613"/>
            <a:ext cx="1802819" cy="6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22676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scene3d>
            <a:camera prst="orthographicFront"/>
            <a:lightRig rig="threePt" dir="t"/>
          </a:scene3d>
          <a:sp3d contourW="57150"/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11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966" y="140934"/>
            <a:ext cx="115862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Zadaci:</a:t>
            </a:r>
          </a:p>
          <a:p>
            <a:pPr algn="ctr"/>
            <a:endParaRPr lang="bs-Latn-BA" sz="2400" u="sng" dirty="0"/>
          </a:p>
          <a:p>
            <a:pPr marL="457200" indent="-457200">
              <a:buAutoNum type="arabicPeriod"/>
            </a:pPr>
            <a:r>
              <a:rPr lang="bs-Latn-BA" sz="2400" dirty="0" smtClean="0"/>
              <a:t>Za unešeni broj na ulazu ispisati poruku da li je pozitivan, negativan ili nula.</a:t>
            </a:r>
          </a:p>
          <a:p>
            <a:pPr marL="457200" indent="-457200">
              <a:buAutoNum type="arabicPeriod"/>
            </a:pPr>
            <a:r>
              <a:rPr lang="bs-Latn-BA" sz="2400" dirty="0" smtClean="0"/>
              <a:t>Na ulazu se unose tri broja. Ako je zbir prva dva broja pozitivan ispisati ga a ako nije ispisati treći broj.</a:t>
            </a:r>
          </a:p>
          <a:p>
            <a:pPr marL="457200" indent="-457200">
              <a:buAutoNum type="arabicPeriod"/>
            </a:pPr>
            <a:r>
              <a:rPr lang="bs-Latn-BA" sz="2400" dirty="0" smtClean="0"/>
              <a:t>Na ulazu se unosi početno slovo dana u sedmici. Na izlazu ispisati odgovarajući dan.</a:t>
            </a:r>
          </a:p>
          <a:p>
            <a:pPr marL="457200" indent="-457200">
              <a:buAutoNum type="arabicPeriod"/>
            </a:pPr>
            <a:r>
              <a:rPr lang="bs-Latn-BA" sz="2400" dirty="0" smtClean="0"/>
              <a:t>Na ulazu se unosi broj za mjesec u godini. Na izlazu ispisati odgovarajući mjesec.</a:t>
            </a:r>
          </a:p>
          <a:p>
            <a:pPr marL="457200" indent="-457200">
              <a:buAutoNum type="arabicPeriod"/>
            </a:pPr>
            <a:r>
              <a:rPr lang="bs-Latn-BA" sz="2400" dirty="0" smtClean="0"/>
              <a:t>Na ulazu se unose četiri broja. Ako je proizvod prvog i zadnjeg pozitivan ispisati prva tri broja a ako nije ispisati zbir zadnja tri broja.</a:t>
            </a:r>
          </a:p>
          <a:p>
            <a:pPr marL="457200" indent="-457200">
              <a:buAutoNum type="arabicPeriod"/>
            </a:pPr>
            <a:r>
              <a:rPr lang="bs-Latn-BA" sz="2400" dirty="0" smtClean="0"/>
              <a:t>Na ulazu se unosi dužina stranice kvadrata. Ako je njegova površina veća od 20 ispisati i površinu i obim a ako nije ispisati samo obim kvadrata.</a:t>
            </a:r>
          </a:p>
          <a:p>
            <a:pPr marL="457200" indent="-457200">
              <a:buAutoNum type="arabicPeriod"/>
            </a:pPr>
            <a:r>
              <a:rPr lang="bs-Latn-BA" sz="2400" dirty="0" smtClean="0"/>
              <a:t>Na ulazu se unosi broj. Ako je paran i pozitivan ispisati ga uvećanog za 100 a ako nije ispisati poruku „Broj nije paran“.</a:t>
            </a:r>
          </a:p>
          <a:p>
            <a:r>
              <a:rPr lang="bs-Latn-BA" sz="2400" dirty="0" smtClean="0"/>
              <a:t>8.    Napisati program koji omogućava unos broja godina neke osobe a ana izlazu se ispisuje</a:t>
            </a:r>
            <a:br>
              <a:rPr lang="bs-Latn-BA" sz="2400" dirty="0" smtClean="0"/>
            </a:br>
            <a:r>
              <a:rPr lang="bs-Latn-BA" sz="2400" dirty="0" smtClean="0"/>
              <a:t>       poruka da li je osoba punoljetna ili nije.</a:t>
            </a:r>
            <a:endParaRPr lang="bs-Latn-BA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66219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scene3d>
            <a:camera prst="orthographicFront"/>
            <a:lightRig rig="threePt" dir="t"/>
          </a:scene3d>
          <a:sp3d contourW="63500">
            <a:bevelT/>
          </a:sp3d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2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7615" y="671332"/>
            <a:ext cx="8426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000" dirty="0" smtClean="0"/>
              <a:t>Sadržaj prezentacije</a:t>
            </a:r>
          </a:p>
          <a:p>
            <a:pPr algn="ctr"/>
            <a:endParaRPr lang="bs-Latn-BA" sz="4000" dirty="0"/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bs-Latn-BA" sz="2400" b="1" dirty="0" smtClean="0"/>
              <a:t>IF THEN </a:t>
            </a:r>
            <a:r>
              <a:rPr lang="bs-Latn-BA" sz="2400" dirty="0" smtClean="0"/>
              <a:t>(Naredba uslovnog prelaska)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GB" sz="2400" dirty="0"/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bs-Latn-BA" sz="2400" b="1" dirty="0" smtClean="0"/>
              <a:t>IF THEN ELSE </a:t>
            </a:r>
            <a:r>
              <a:rPr lang="bs-Latn-BA" sz="2400" dirty="0" smtClean="0"/>
              <a:t>(Naredba dvostrukog uslovnog prelaska)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GB" sz="2400" dirty="0"/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bs-Latn-BA" sz="2400" b="1" dirty="0" smtClean="0"/>
              <a:t>SELECT CASE</a:t>
            </a:r>
            <a:r>
              <a:rPr lang="bs-Latn-BA" sz="2400" dirty="0" smtClean="0"/>
              <a:t> (Višestruki izbor)</a:t>
            </a:r>
            <a:endParaRPr lang="en-GB" sz="2400" dirty="0"/>
          </a:p>
          <a:p>
            <a:endParaRPr lang="bs-Latn-BA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9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66219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3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966" y="319008"/>
            <a:ext cx="11586256" cy="58785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63500"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IF THEN</a:t>
            </a:r>
            <a:endParaRPr lang="bs-Latn-BA" sz="2400" b="1" u="sng" dirty="0"/>
          </a:p>
          <a:p>
            <a:endParaRPr lang="bs-Latn-BA" sz="2400" dirty="0" smtClean="0"/>
          </a:p>
          <a:p>
            <a:r>
              <a:rPr lang="bs-Latn-BA" sz="2400" dirty="0" smtClean="0"/>
              <a:t>	Naredba </a:t>
            </a:r>
            <a:r>
              <a:rPr lang="bs-Latn-BA" sz="2400" b="1" dirty="0" smtClean="0"/>
              <a:t>IF THEN </a:t>
            </a:r>
            <a:r>
              <a:rPr lang="bs-Latn-BA" sz="2400" dirty="0" smtClean="0"/>
              <a:t>se koristi kada je u programu potrebno ispitivati neki uslov.</a:t>
            </a:r>
          </a:p>
          <a:p>
            <a:endParaRPr lang="bs-Latn-BA" sz="2400" dirty="0"/>
          </a:p>
          <a:p>
            <a:r>
              <a:rPr lang="bs-Latn-BA" sz="2400" dirty="0" smtClean="0"/>
              <a:t>	Opšti oblik naredbe je: </a:t>
            </a:r>
            <a:r>
              <a:rPr lang="bs-Latn-BA" sz="2400" b="1" dirty="0" smtClean="0"/>
              <a:t>IF</a:t>
            </a:r>
            <a:r>
              <a:rPr lang="bs-Latn-BA" sz="2400" dirty="0" smtClean="0"/>
              <a:t> </a:t>
            </a: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</a:rPr>
              <a:t>uslov</a:t>
            </a:r>
            <a:r>
              <a:rPr lang="bs-Latn-BA" sz="2400" dirty="0" smtClean="0"/>
              <a:t> </a:t>
            </a:r>
            <a:r>
              <a:rPr lang="bs-Latn-BA" sz="2400" b="1" dirty="0" smtClean="0"/>
              <a:t>THEN</a:t>
            </a:r>
            <a:r>
              <a:rPr lang="bs-Latn-BA" sz="2400" dirty="0" smtClean="0"/>
              <a:t> </a:t>
            </a:r>
            <a:r>
              <a:rPr lang="bs-Latn-BA" sz="2400" dirty="0" smtClean="0">
                <a:solidFill>
                  <a:srgbClr val="FF0000"/>
                </a:solidFill>
              </a:rPr>
              <a:t>naredba</a:t>
            </a:r>
          </a:p>
          <a:p>
            <a:endParaRPr lang="bs-Latn-BA" sz="2400" dirty="0"/>
          </a:p>
          <a:p>
            <a:r>
              <a:rPr lang="bs-Latn-BA" sz="2400" dirty="0" smtClean="0"/>
              <a:t>	Ako je </a:t>
            </a: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</a:rPr>
              <a:t>uslov</a:t>
            </a:r>
            <a:r>
              <a:rPr lang="bs-Latn-BA" sz="2400" dirty="0" smtClean="0"/>
              <a:t> tačan (ispunjen) tada će se izvršiti </a:t>
            </a:r>
            <a:r>
              <a:rPr lang="bs-Latn-BA" sz="2400" dirty="0" smtClean="0">
                <a:solidFill>
                  <a:srgbClr val="FF0000"/>
                </a:solidFill>
              </a:rPr>
              <a:t>naredba </a:t>
            </a:r>
            <a:r>
              <a:rPr lang="bs-Latn-BA" sz="2400" dirty="0" smtClean="0"/>
              <a:t>koja se nalazi iza </a:t>
            </a:r>
            <a:r>
              <a:rPr lang="bs-Latn-BA" sz="2400" b="1" dirty="0" smtClean="0"/>
              <a:t>THEN</a:t>
            </a:r>
            <a:r>
              <a:rPr lang="bs-Latn-BA" sz="2400" dirty="0" smtClean="0"/>
              <a:t>,</a:t>
            </a:r>
            <a:br>
              <a:rPr lang="bs-Latn-BA" sz="2400" dirty="0" smtClean="0"/>
            </a:br>
            <a:r>
              <a:rPr lang="bs-Latn-BA" sz="2400" dirty="0" smtClean="0"/>
              <a:t>	a ako nije nastavlja se 	izvršenje programa u slijedećem redu.</a:t>
            </a:r>
          </a:p>
          <a:p>
            <a:endParaRPr lang="bs-Latn-BA" sz="2400" dirty="0"/>
          </a:p>
          <a:p>
            <a:r>
              <a:rPr lang="bs-Latn-BA" sz="2400" dirty="0" smtClean="0"/>
              <a:t>	U </a:t>
            </a: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</a:rPr>
              <a:t>uslovu</a:t>
            </a:r>
            <a:r>
              <a:rPr lang="bs-Latn-BA" sz="2400" dirty="0" smtClean="0"/>
              <a:t> se koriste najčešće relacioni operatori (=, &gt;, &gt;, &gt;=, &lt;=, &lt;&gt;), a kod složenijih 	uslova koriste se i logički operatori (AND, OR i NOT).</a:t>
            </a:r>
          </a:p>
          <a:p>
            <a:r>
              <a:rPr lang="bs-Latn-BA" sz="2400" dirty="0" smtClean="0"/>
              <a:t>	</a:t>
            </a:r>
            <a:br>
              <a:rPr lang="bs-Latn-BA" sz="2400" dirty="0" smtClean="0"/>
            </a:br>
            <a:r>
              <a:rPr lang="bs-Latn-BA" sz="2400" dirty="0" smtClean="0"/>
              <a:t>	Na slijedećim slajdovima ćemo pokazati kako se koristi naredba </a:t>
            </a:r>
            <a:r>
              <a:rPr lang="bs-Latn-BA" sz="2400" b="1" dirty="0" smtClean="0"/>
              <a:t>IF THEN</a:t>
            </a:r>
            <a:r>
              <a:rPr lang="bs-Latn-BA" sz="2400" dirty="0" smtClean="0"/>
              <a:t>. U </a:t>
            </a: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</a:rPr>
              <a:t>uslovu</a:t>
            </a:r>
            <a:r>
              <a:rPr lang="bs-Latn-BA" sz="2400" dirty="0" smtClean="0"/>
              <a:t> se 	obično uspoređuju vrijednosti varijabla ili izrazi.</a:t>
            </a:r>
          </a:p>
          <a:p>
            <a:endParaRPr lang="bs-Latn-BA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4492" y="1553029"/>
            <a:ext cx="4773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bs-Latn-BA" sz="2400" dirty="0"/>
          </a:p>
          <a:p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15863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22676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scene3d>
            <a:camera prst="orthographicFront"/>
            <a:lightRig rig="threePt" dir="t"/>
          </a:scene3d>
          <a:sp3d contourW="57150"/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4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966" y="477818"/>
            <a:ext cx="115862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IF THEN</a:t>
            </a:r>
          </a:p>
          <a:p>
            <a:pPr algn="ctr"/>
            <a:endParaRPr lang="bs-Latn-BA" sz="2400" u="sng" dirty="0"/>
          </a:p>
          <a:p>
            <a:pPr algn="ctr"/>
            <a:r>
              <a:rPr lang="bs-Latn-BA" sz="2400" b="1" u="sng" dirty="0" smtClean="0"/>
              <a:t>Primjer1:  </a:t>
            </a:r>
            <a:r>
              <a:rPr lang="bs-Latn-BA" sz="2400" u="sng" dirty="0" smtClean="0"/>
              <a:t>Kod ovog primjera uslov je tačan pa se izvršila naredba PRINT tj. ispis.</a:t>
            </a:r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endParaRPr lang="bs-Latn-BA" sz="2400" b="1" u="sng" dirty="0" smtClean="0"/>
          </a:p>
          <a:p>
            <a:pPr algn="ctr"/>
            <a:r>
              <a:rPr lang="bs-Latn-BA" sz="2400" b="1" u="sng" dirty="0" smtClean="0"/>
              <a:t>Primjer2:</a:t>
            </a:r>
            <a:r>
              <a:rPr lang="bs-Latn-BA" sz="2400" u="sng" dirty="0" smtClean="0"/>
              <a:t>  </a:t>
            </a:r>
            <a:r>
              <a:rPr lang="bs-Latn-BA" sz="2400" u="sng" dirty="0"/>
              <a:t>Kod ovog primjera uslov je </a:t>
            </a:r>
            <a:r>
              <a:rPr lang="bs-Latn-BA" sz="2400" u="sng" dirty="0" smtClean="0"/>
              <a:t>netačan </a:t>
            </a:r>
            <a:r>
              <a:rPr lang="bs-Latn-BA" sz="2400" u="sng" dirty="0"/>
              <a:t>pa se </a:t>
            </a:r>
            <a:r>
              <a:rPr lang="bs-Latn-BA" sz="2400" u="sng" dirty="0" smtClean="0"/>
              <a:t>izvršila </a:t>
            </a:r>
            <a:r>
              <a:rPr lang="bs-Latn-BA" sz="2400" u="sng" dirty="0"/>
              <a:t>naredba </a:t>
            </a:r>
            <a:r>
              <a:rPr lang="bs-Latn-BA" sz="2400" u="sng" dirty="0" smtClean="0"/>
              <a:t>PRINT u novom redu.</a:t>
            </a:r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r>
              <a:rPr lang="bs-Latn-BA" sz="2400" dirty="0" smtClean="0"/>
              <a:t>Kod ovog primjera naš uslov </a:t>
            </a:r>
            <a:r>
              <a:rPr lang="bs-Latn-BA" sz="2400" b="1" dirty="0" smtClean="0"/>
              <a:t>x=7 </a:t>
            </a:r>
            <a:r>
              <a:rPr lang="bs-Latn-BA" sz="2400" dirty="0" smtClean="0"/>
              <a:t>nije tačan (ispunjen) pa se ispisala poruka iz novog reda, znači nije se izvršila naredba iza </a:t>
            </a:r>
            <a:r>
              <a:rPr lang="bs-Latn-BA" sz="2400" b="1" dirty="0" smtClean="0"/>
              <a:t>THEN</a:t>
            </a:r>
            <a:r>
              <a:rPr lang="bs-Latn-BA" sz="2400" dirty="0" smtClean="0"/>
              <a:t> već se izvršila naredba u slijedećem redu, tj. ispisala se poruka </a:t>
            </a:r>
            <a:r>
              <a:rPr lang="bs-Latn-BA" sz="2400" b="1" dirty="0" smtClean="0"/>
              <a:t>Uslov je netačan x je 10 a nije 7</a:t>
            </a:r>
            <a:r>
              <a:rPr lang="bs-Latn-BA" sz="2400" dirty="0" smtClean="0"/>
              <a:t>.</a:t>
            </a:r>
            <a:endParaRPr lang="bs-Latn-BA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9049"/>
            <a:ext cx="4751717" cy="827091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883" y="1998862"/>
            <a:ext cx="3951157" cy="744721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09049"/>
            <a:ext cx="4751717" cy="778753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008" y="3983608"/>
            <a:ext cx="4864704" cy="65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66219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5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966" y="266219"/>
            <a:ext cx="11586256" cy="513986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63500"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IF THEN</a:t>
            </a:r>
          </a:p>
          <a:p>
            <a:pPr algn="ctr"/>
            <a:r>
              <a:rPr lang="bs-Latn-BA" sz="2400" u="sng" dirty="0" smtClean="0"/>
              <a:t>Primjer3: Na ulazu se unosi broj a na izlazu se ispisuje da li je broj pozitivan ili negativan. </a:t>
            </a:r>
            <a:r>
              <a:rPr lang="bs-Latn-BA" sz="2400" dirty="0" smtClean="0"/>
              <a:t>(Broj je pozitivan ako je veći od nula a negativan ako je manji od nula)</a:t>
            </a:r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endParaRPr lang="bs-Latn-BA" sz="2400" u="sng" dirty="0"/>
          </a:p>
          <a:p>
            <a:r>
              <a:rPr lang="bs-Latn-BA" sz="2400" u="sng" dirty="0" smtClean="0"/>
              <a:t>Primjer4: Sa tastature se unosi broj. Ispisati poruku da li je broj veći od 5 ili je manji od 5.</a:t>
            </a:r>
          </a:p>
          <a:p>
            <a:endParaRPr lang="bs-Latn-BA" sz="2400" u="sng" dirty="0"/>
          </a:p>
          <a:p>
            <a:endParaRPr lang="bs-Latn-BA" sz="2400" u="sng" dirty="0" smtClean="0"/>
          </a:p>
          <a:p>
            <a:endParaRPr lang="bs-Latn-BA" sz="2400" u="sng" dirty="0"/>
          </a:p>
          <a:p>
            <a:endParaRPr lang="bs-Latn-BA" sz="2400" u="sng" dirty="0" smtClean="0"/>
          </a:p>
          <a:p>
            <a:endParaRPr lang="bs-Latn-BA" sz="2400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8" y="1861790"/>
            <a:ext cx="5147733" cy="89755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80" y="1675687"/>
            <a:ext cx="3018659" cy="58146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80" y="2380046"/>
            <a:ext cx="3018659" cy="6250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38404" y="1610818"/>
            <a:ext cx="241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U ovom primjeru unijeli smo pozitivan broj 25</a:t>
            </a:r>
            <a:endParaRPr lang="bs-Latn-BA" dirty="0"/>
          </a:p>
        </p:txBody>
      </p:sp>
      <p:sp>
        <p:nvSpPr>
          <p:cNvPr id="18" name="TextBox 17"/>
          <p:cNvSpPr txBox="1"/>
          <p:nvPr/>
        </p:nvSpPr>
        <p:spPr>
          <a:xfrm>
            <a:off x="8938404" y="2310567"/>
            <a:ext cx="241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U ovom primjeru unijeli smo negativan broj -12</a:t>
            </a:r>
            <a:endParaRPr lang="bs-Latn-BA" dirty="0"/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8" y="4021227"/>
            <a:ext cx="5296688" cy="866476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80" y="3786413"/>
            <a:ext cx="2965492" cy="595806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79" y="4594760"/>
            <a:ext cx="3050937" cy="56881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195148" y="3785568"/>
            <a:ext cx="2773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U ovom primjeru unijeli smo broj 8 a to je veće od 5 </a:t>
            </a:r>
            <a:endParaRPr lang="bs-Latn-BA" dirty="0"/>
          </a:p>
        </p:txBody>
      </p:sp>
      <p:sp>
        <p:nvSpPr>
          <p:cNvPr id="21" name="TextBox 20"/>
          <p:cNvSpPr txBox="1"/>
          <p:nvPr/>
        </p:nvSpPr>
        <p:spPr>
          <a:xfrm>
            <a:off x="9195092" y="4546028"/>
            <a:ext cx="2911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U ovom primjeru unijeli smo broj 4 a to je manje od 5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110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66219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6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966" y="319008"/>
            <a:ext cx="11586256" cy="477053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63500"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IF THEN ELSE</a:t>
            </a:r>
            <a:endParaRPr lang="bs-Latn-BA" sz="2400" b="1" u="sng" dirty="0"/>
          </a:p>
          <a:p>
            <a:endParaRPr lang="bs-Latn-BA" sz="2400" dirty="0" smtClean="0"/>
          </a:p>
          <a:p>
            <a:r>
              <a:rPr lang="bs-Latn-BA" sz="2400" dirty="0" smtClean="0"/>
              <a:t>	Naredba </a:t>
            </a:r>
            <a:r>
              <a:rPr lang="bs-Latn-BA" sz="2400" b="1" dirty="0" smtClean="0"/>
              <a:t>IF THEN ELSE </a:t>
            </a:r>
            <a:r>
              <a:rPr lang="bs-Latn-BA" sz="2400" dirty="0" smtClean="0"/>
              <a:t>se koristi slično kao i IF THEN razlika je u ispisu.</a:t>
            </a:r>
          </a:p>
          <a:p>
            <a:endParaRPr lang="bs-Latn-BA" sz="2400" dirty="0"/>
          </a:p>
          <a:p>
            <a:r>
              <a:rPr lang="bs-Latn-BA" sz="2400" dirty="0" smtClean="0"/>
              <a:t>	Opšti oblik naredbe je: </a:t>
            </a:r>
            <a:r>
              <a:rPr lang="bs-Latn-BA" sz="2400" b="1" dirty="0" smtClean="0"/>
              <a:t>IF</a:t>
            </a:r>
            <a:r>
              <a:rPr lang="bs-Latn-BA" sz="2400" dirty="0" smtClean="0"/>
              <a:t> </a:t>
            </a: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</a:rPr>
              <a:t>uslov</a:t>
            </a:r>
            <a:r>
              <a:rPr lang="bs-Latn-BA" sz="2400" dirty="0" smtClean="0"/>
              <a:t> </a:t>
            </a:r>
            <a:r>
              <a:rPr lang="bs-Latn-BA" sz="2400" b="1" dirty="0" smtClean="0"/>
              <a:t>THEN</a:t>
            </a:r>
            <a:r>
              <a:rPr lang="bs-Latn-BA" sz="2400" dirty="0" smtClean="0"/>
              <a:t> </a:t>
            </a:r>
            <a:r>
              <a:rPr lang="bs-Latn-BA" sz="2400" dirty="0" smtClean="0">
                <a:solidFill>
                  <a:srgbClr val="FF0000"/>
                </a:solidFill>
              </a:rPr>
              <a:t>naredba1 </a:t>
            </a:r>
            <a:r>
              <a:rPr lang="bs-Latn-BA" sz="2400" b="1" dirty="0" smtClean="0"/>
              <a:t>ELSE </a:t>
            </a:r>
            <a:r>
              <a:rPr lang="bs-Latn-BA" sz="2400" dirty="0" smtClean="0">
                <a:solidFill>
                  <a:srgbClr val="FF0000"/>
                </a:solidFill>
              </a:rPr>
              <a:t>naredba2</a:t>
            </a:r>
          </a:p>
          <a:p>
            <a:endParaRPr lang="bs-Latn-BA" sz="2400" dirty="0"/>
          </a:p>
          <a:p>
            <a:r>
              <a:rPr lang="bs-Latn-BA" sz="2400" dirty="0" smtClean="0"/>
              <a:t>	Ako je </a:t>
            </a:r>
            <a:r>
              <a:rPr lang="bs-Latn-BA" sz="2400" dirty="0" smtClean="0">
                <a:solidFill>
                  <a:schemeClr val="accent1">
                    <a:lumMod val="50000"/>
                  </a:schemeClr>
                </a:solidFill>
              </a:rPr>
              <a:t>uslov</a:t>
            </a:r>
            <a:r>
              <a:rPr lang="bs-Latn-BA" sz="2400" dirty="0" smtClean="0"/>
              <a:t> tačan (ispunjen) tada će se izvršiti </a:t>
            </a:r>
            <a:r>
              <a:rPr lang="bs-Latn-BA" sz="2400" dirty="0" smtClean="0">
                <a:solidFill>
                  <a:srgbClr val="FF0000"/>
                </a:solidFill>
              </a:rPr>
              <a:t>naredba1 </a:t>
            </a:r>
            <a:r>
              <a:rPr lang="bs-Latn-BA" sz="2400" dirty="0" smtClean="0"/>
              <a:t>koja se nalazi iza </a:t>
            </a:r>
            <a:r>
              <a:rPr lang="bs-Latn-BA" sz="2400" b="1" dirty="0" smtClean="0"/>
              <a:t>THEN</a:t>
            </a:r>
            <a:r>
              <a:rPr lang="bs-Latn-BA" sz="2400" dirty="0" smtClean="0"/>
              <a:t>, </a:t>
            </a:r>
            <a:br>
              <a:rPr lang="bs-Latn-BA" sz="2400" dirty="0" smtClean="0"/>
            </a:br>
            <a:r>
              <a:rPr lang="bs-Latn-BA" sz="2400" dirty="0" smtClean="0"/>
              <a:t>	a ako nije izvršiće se </a:t>
            </a:r>
            <a:r>
              <a:rPr lang="bs-Latn-BA" sz="2400" dirty="0" smtClean="0">
                <a:solidFill>
                  <a:srgbClr val="FF0000"/>
                </a:solidFill>
              </a:rPr>
              <a:t>naredba2</a:t>
            </a:r>
            <a:r>
              <a:rPr lang="bs-Latn-BA" sz="2400" dirty="0" smtClean="0"/>
              <a:t> koja se nalazi iza </a:t>
            </a:r>
            <a:r>
              <a:rPr lang="bs-Latn-BA" sz="2400" b="1" dirty="0" smtClean="0"/>
              <a:t>ELSE.</a:t>
            </a:r>
          </a:p>
          <a:p>
            <a:endParaRPr lang="bs-Latn-BA" sz="2400" dirty="0"/>
          </a:p>
          <a:p>
            <a:r>
              <a:rPr lang="bs-Latn-BA" sz="2400" dirty="0" smtClean="0"/>
              <a:t>		</a:t>
            </a:r>
            <a:br>
              <a:rPr lang="bs-Latn-BA" sz="2400" dirty="0" smtClean="0"/>
            </a:br>
            <a:r>
              <a:rPr lang="bs-Latn-BA" sz="2400" dirty="0" smtClean="0"/>
              <a:t>	Na slijedećim slajdovima ćemo pokazati kako se koristi naredba </a:t>
            </a:r>
            <a:r>
              <a:rPr lang="bs-Latn-BA" sz="2400" b="1" dirty="0" smtClean="0"/>
              <a:t>IF THEN ELSE</a:t>
            </a:r>
            <a:r>
              <a:rPr lang="bs-Latn-BA" sz="2400" dirty="0" smtClean="0"/>
              <a:t>.</a:t>
            </a:r>
            <a:br>
              <a:rPr lang="bs-Latn-BA" sz="2400" dirty="0" smtClean="0"/>
            </a:br>
            <a:r>
              <a:rPr lang="bs-Latn-BA" sz="2400" dirty="0" smtClean="0"/>
              <a:t>	</a:t>
            </a:r>
            <a:endParaRPr lang="bs-Latn-BA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22676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  <a:scene3d>
            <a:camera prst="orthographicFront"/>
            <a:lightRig rig="threePt" dir="t"/>
          </a:scene3d>
          <a:sp3d contourW="57150"/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7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966" y="477818"/>
            <a:ext cx="115862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IF THEN ELSE</a:t>
            </a:r>
          </a:p>
          <a:p>
            <a:pPr algn="ctr"/>
            <a:endParaRPr lang="bs-Latn-BA" sz="2400" u="sng" dirty="0"/>
          </a:p>
          <a:p>
            <a:pPr algn="ctr"/>
            <a:r>
              <a:rPr lang="bs-Latn-BA" sz="2400" b="1" u="sng" dirty="0" smtClean="0"/>
              <a:t>Primjer1:  </a:t>
            </a:r>
            <a:r>
              <a:rPr lang="bs-Latn-BA" sz="2400" u="sng" dirty="0" smtClean="0"/>
              <a:t>Na ulazu se unose dva broja. Ispisati veći broj.</a:t>
            </a:r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endParaRPr lang="bs-Latn-BA" sz="2400" b="1" u="sng" dirty="0" smtClean="0"/>
          </a:p>
          <a:p>
            <a:pPr algn="ctr"/>
            <a:endParaRPr lang="bs-Latn-BA" sz="2400" b="1" u="sng" dirty="0" smtClean="0"/>
          </a:p>
          <a:p>
            <a:pPr algn="ctr"/>
            <a:r>
              <a:rPr lang="bs-Latn-BA" sz="2400" b="1" u="sng" dirty="0" smtClean="0"/>
              <a:t>Primjer2:</a:t>
            </a:r>
            <a:r>
              <a:rPr lang="bs-Latn-BA" sz="2400" u="sng" dirty="0" smtClean="0"/>
              <a:t>  Na ulazu se unose tri broja. Ako je prvi broj veći od drugog ispisati njihov zbir a ako nije ispisati njihov proizvod.</a:t>
            </a:r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97" y="1885832"/>
            <a:ext cx="6257770" cy="943632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998" y="1885832"/>
            <a:ext cx="2504453" cy="564070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513" y="2572252"/>
            <a:ext cx="2419937" cy="695089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97" y="4606627"/>
            <a:ext cx="6639862" cy="115581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70" y="4365322"/>
            <a:ext cx="2388776" cy="844517"/>
          </a:xfrm>
          <a:prstGeom prst="rect">
            <a:avLst/>
          </a:prstGeom>
        </p:spPr>
      </p:pic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70" y="5318185"/>
            <a:ext cx="2388776" cy="83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66219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8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880" y="298877"/>
            <a:ext cx="11586256" cy="58785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63500"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IF THEN ELSE</a:t>
            </a:r>
          </a:p>
          <a:p>
            <a:pPr algn="ctr"/>
            <a:r>
              <a:rPr lang="bs-Latn-BA" sz="2400" u="sng" dirty="0" smtClean="0"/>
              <a:t>Primjer3: Na ulazu se unosi broj. Ako je pozitivan ispisati njegovu trostruku vrijednost a ako nije ispisati njegov kvadrat.</a:t>
            </a:r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endParaRPr lang="bs-Latn-BA" sz="2400" u="sng" dirty="0"/>
          </a:p>
          <a:p>
            <a:pPr algn="ctr"/>
            <a:endParaRPr lang="bs-Latn-BA" sz="2400" u="sng" dirty="0" smtClean="0"/>
          </a:p>
          <a:p>
            <a:pPr algn="ctr"/>
            <a:r>
              <a:rPr lang="bs-Latn-BA" sz="2400" u="sng" dirty="0" smtClean="0"/>
              <a:t>Primjer4: Na ulazu se unose dva imena. Na izlazu ispisati ime koje je prvo po abecednom redu .</a:t>
            </a:r>
            <a:endParaRPr lang="bs-Latn-BA" sz="2400" u="sng" dirty="0"/>
          </a:p>
          <a:p>
            <a:endParaRPr lang="bs-Latn-BA" sz="2400" u="sng" dirty="0" smtClean="0"/>
          </a:p>
          <a:p>
            <a:endParaRPr lang="bs-Latn-BA" sz="2400" u="sng" dirty="0"/>
          </a:p>
          <a:p>
            <a:endParaRPr lang="bs-Latn-BA" sz="2400" u="sng" dirty="0" smtClean="0"/>
          </a:p>
          <a:p>
            <a:endParaRPr lang="bs-Latn-BA" sz="2400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91" y="2591453"/>
            <a:ext cx="3623302" cy="58717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725" y="1794066"/>
            <a:ext cx="7039620" cy="63344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599" y="2591453"/>
            <a:ext cx="2603999" cy="58717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80" y="4796469"/>
            <a:ext cx="4470359" cy="97296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264" y="4760966"/>
            <a:ext cx="2506776" cy="71454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030" y="4760966"/>
            <a:ext cx="2739099" cy="71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0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965" y="266219"/>
            <a:ext cx="11586257" cy="5984110"/>
          </a:xfr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8255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7300" b="1" dirty="0" smtClean="0"/>
              <a:t/>
            </a:r>
            <a:br>
              <a:rPr lang="bs-Latn-BA" sz="7300" b="1" dirty="0" smtClean="0"/>
            </a:br>
            <a:r>
              <a:rPr lang="bs-Latn-BA" sz="7300" b="1" dirty="0"/>
              <a:t/>
            </a:r>
            <a:br>
              <a:rPr lang="bs-Latn-BA" sz="7300" b="1" dirty="0"/>
            </a:br>
            <a:endParaRPr lang="bs-Latn-BA" sz="73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911051" cy="365125"/>
          </a:xfrm>
        </p:spPr>
        <p:txBody>
          <a:bodyPr/>
          <a:lstStyle/>
          <a:p>
            <a:r>
              <a:rPr lang="bs-Latn-BA" sz="1400" dirty="0" smtClean="0">
                <a:solidFill>
                  <a:schemeClr val="bg1"/>
                </a:solidFill>
              </a:rPr>
              <a:t>Mehmedalija Salihović				</a:t>
            </a:r>
            <a:endParaRPr lang="bs-Latn-BA" sz="14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AAAD-DDE5-4D28-AB78-3B2DD357C1E2}" type="slidenum">
              <a:rPr lang="bs-Latn-BA" smtClean="0">
                <a:ln>
                  <a:solidFill>
                    <a:schemeClr val="bg1"/>
                  </a:solidFill>
                </a:ln>
              </a:rPr>
              <a:t>9</a:t>
            </a:fld>
            <a:endParaRPr lang="bs-Latn-BA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966" y="319008"/>
            <a:ext cx="11586256" cy="661719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contourW="63500"/>
        </p:spPr>
        <p:txBody>
          <a:bodyPr wrap="square" rtlCol="0">
            <a:spAutoFit/>
          </a:bodyPr>
          <a:lstStyle/>
          <a:p>
            <a:pPr algn="ctr"/>
            <a:r>
              <a:rPr lang="bs-Latn-BA" sz="4000" b="1" u="sng" dirty="0" smtClean="0"/>
              <a:t>SELECT CASE</a:t>
            </a:r>
            <a:endParaRPr lang="bs-Latn-BA" sz="2400" b="1" u="sng" dirty="0"/>
          </a:p>
          <a:p>
            <a:endParaRPr lang="bs-Latn-BA" sz="2400" dirty="0" smtClean="0"/>
          </a:p>
          <a:p>
            <a:r>
              <a:rPr lang="bs-Latn-BA" sz="2400" dirty="0" smtClean="0"/>
              <a:t>	Naredba </a:t>
            </a:r>
            <a:r>
              <a:rPr lang="bs-Latn-BA" sz="2400" b="1" dirty="0" smtClean="0"/>
              <a:t>SELECT CASE </a:t>
            </a:r>
            <a:r>
              <a:rPr lang="bs-Latn-BA" sz="2400" dirty="0" smtClean="0"/>
              <a:t>se koristi umjesto višestrukih IF THEN naredbi.</a:t>
            </a:r>
          </a:p>
          <a:p>
            <a:endParaRPr lang="bs-Latn-BA" sz="2400" dirty="0"/>
          </a:p>
          <a:p>
            <a:r>
              <a:rPr lang="bs-Latn-BA" sz="2400" dirty="0" smtClean="0"/>
              <a:t>	Opšti oblik naredbe je:</a:t>
            </a:r>
          </a:p>
          <a:p>
            <a:r>
              <a:rPr lang="bs-Latn-BA" sz="2400" dirty="0"/>
              <a:t> </a:t>
            </a:r>
            <a:r>
              <a:rPr lang="bs-Latn-BA" sz="2400" dirty="0" smtClean="0"/>
              <a:t>   </a:t>
            </a:r>
            <a:r>
              <a:rPr lang="bs-Latn-BA" sz="2400" b="1" dirty="0" smtClean="0"/>
              <a:t>SELECT CASE </a:t>
            </a:r>
            <a:r>
              <a:rPr lang="bs-Latn-BA" sz="2400" dirty="0" smtClean="0"/>
              <a:t>x</a:t>
            </a:r>
            <a:br>
              <a:rPr lang="bs-Latn-BA" sz="2400" dirty="0" smtClean="0"/>
            </a:br>
            <a:r>
              <a:rPr lang="bs-Latn-BA" sz="2400" dirty="0"/>
              <a:t>	</a:t>
            </a:r>
            <a:r>
              <a:rPr lang="bs-Latn-BA" sz="2400" b="1" dirty="0" smtClean="0"/>
              <a:t>CASE</a:t>
            </a:r>
            <a:r>
              <a:rPr lang="bs-Latn-BA" sz="2400" dirty="0" smtClean="0"/>
              <a:t> </a:t>
            </a:r>
            <a:r>
              <a:rPr lang="bs-Latn-BA" sz="2400" dirty="0"/>
              <a:t>x1</a:t>
            </a:r>
          </a:p>
          <a:p>
            <a:r>
              <a:rPr lang="bs-Latn-BA" sz="2400" dirty="0"/>
              <a:t>	</a:t>
            </a:r>
            <a:r>
              <a:rPr lang="bs-Latn-BA" sz="2400" dirty="0" smtClean="0">
                <a:solidFill>
                  <a:srgbClr val="FF0000"/>
                </a:solidFill>
              </a:rPr>
              <a:t>naredba1 </a:t>
            </a:r>
          </a:p>
          <a:p>
            <a:r>
              <a:rPr lang="bs-Latn-BA" sz="2400" b="1" dirty="0"/>
              <a:t>	</a:t>
            </a:r>
            <a:r>
              <a:rPr lang="bs-Latn-BA" sz="2400" b="1" dirty="0" smtClean="0"/>
              <a:t>CASE</a:t>
            </a:r>
            <a:r>
              <a:rPr lang="bs-Latn-BA" sz="2400" b="1" dirty="0" smtClean="0">
                <a:solidFill>
                  <a:srgbClr val="FF0000"/>
                </a:solidFill>
              </a:rPr>
              <a:t> </a:t>
            </a:r>
            <a:r>
              <a:rPr lang="bs-Latn-BA" sz="2400" dirty="0"/>
              <a:t>x2</a:t>
            </a:r>
          </a:p>
          <a:p>
            <a:r>
              <a:rPr lang="bs-Latn-BA" sz="2400" b="1" dirty="0"/>
              <a:t>	</a:t>
            </a:r>
            <a:r>
              <a:rPr lang="bs-Latn-BA" sz="2400" dirty="0" smtClean="0">
                <a:solidFill>
                  <a:srgbClr val="FF0000"/>
                </a:solidFill>
              </a:rPr>
              <a:t>naredba2</a:t>
            </a:r>
          </a:p>
          <a:p>
            <a:r>
              <a:rPr lang="bs-Latn-BA" sz="2400" dirty="0">
                <a:solidFill>
                  <a:srgbClr val="FF0000"/>
                </a:solidFill>
              </a:rPr>
              <a:t>	</a:t>
            </a:r>
            <a:r>
              <a:rPr lang="bs-Latn-BA" sz="2400" dirty="0" smtClean="0">
                <a:solidFill>
                  <a:srgbClr val="FF0000"/>
                </a:solidFill>
              </a:rPr>
              <a:t>.</a:t>
            </a:r>
            <a:br>
              <a:rPr lang="bs-Latn-BA" sz="2400" dirty="0" smtClean="0">
                <a:solidFill>
                  <a:srgbClr val="FF0000"/>
                </a:solidFill>
              </a:rPr>
            </a:br>
            <a:r>
              <a:rPr lang="bs-Latn-BA" sz="2400" dirty="0" smtClean="0">
                <a:solidFill>
                  <a:srgbClr val="FF0000"/>
                </a:solidFill>
              </a:rPr>
              <a:t>	.	</a:t>
            </a:r>
            <a:br>
              <a:rPr lang="bs-Latn-BA" sz="2400" dirty="0" smtClean="0">
                <a:solidFill>
                  <a:srgbClr val="FF0000"/>
                </a:solidFill>
              </a:rPr>
            </a:br>
            <a:r>
              <a:rPr lang="bs-Latn-BA" sz="2400" dirty="0">
                <a:solidFill>
                  <a:srgbClr val="FF0000"/>
                </a:solidFill>
              </a:rPr>
              <a:t>	</a:t>
            </a:r>
            <a:r>
              <a:rPr lang="bs-Latn-BA" sz="2400" dirty="0" smtClean="0">
                <a:solidFill>
                  <a:srgbClr val="FF0000"/>
                </a:solidFill>
              </a:rPr>
              <a:t>.</a:t>
            </a:r>
            <a:br>
              <a:rPr lang="bs-Latn-BA" sz="2400" dirty="0" smtClean="0">
                <a:solidFill>
                  <a:srgbClr val="FF0000"/>
                </a:solidFill>
              </a:rPr>
            </a:br>
            <a:r>
              <a:rPr lang="bs-Latn-BA" sz="2400" dirty="0" smtClean="0">
                <a:solidFill>
                  <a:srgbClr val="FF0000"/>
                </a:solidFill>
              </a:rPr>
              <a:t>   </a:t>
            </a:r>
            <a:r>
              <a:rPr lang="bs-Latn-BA" sz="2400" b="1" dirty="0" smtClean="0"/>
              <a:t>END </a:t>
            </a:r>
            <a:r>
              <a:rPr lang="bs-Latn-BA" sz="2400" b="1" dirty="0"/>
              <a:t>SELECT</a:t>
            </a:r>
          </a:p>
          <a:p>
            <a:r>
              <a:rPr lang="bs-Latn-BA" sz="2400" dirty="0" smtClean="0"/>
              <a:t>		</a:t>
            </a:r>
            <a:br>
              <a:rPr lang="bs-Latn-BA" sz="2400" dirty="0" smtClean="0"/>
            </a:br>
            <a:r>
              <a:rPr lang="bs-Latn-BA" sz="2400" dirty="0" smtClean="0"/>
              <a:t>	</a:t>
            </a:r>
            <a:br>
              <a:rPr lang="bs-Latn-BA" sz="2400" dirty="0" smtClean="0"/>
            </a:br>
            <a:r>
              <a:rPr lang="bs-Latn-BA" sz="2400" dirty="0" smtClean="0"/>
              <a:t>	</a:t>
            </a:r>
            <a:endParaRPr lang="bs-Latn-BA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4.10.2015</a:t>
            </a:r>
            <a:endParaRPr lang="bs-Latn-BA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2144" y="3074235"/>
            <a:ext cx="4060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dirty="0" smtClean="0"/>
              <a:t>U zavisnosti koja je vrijednost varijable x</a:t>
            </a:r>
          </a:p>
          <a:p>
            <a:r>
              <a:rPr lang="hr-BA" dirty="0" smtClean="0"/>
              <a:t>Izvršiće se odgovarajuća naredba</a:t>
            </a:r>
          </a:p>
          <a:p>
            <a:r>
              <a:rPr lang="hr-BA" dirty="0" smtClean="0"/>
              <a:t>Iza </a:t>
            </a:r>
            <a:r>
              <a:rPr lang="hr-BA" b="1" dirty="0" smtClean="0"/>
              <a:t>CASE</a:t>
            </a:r>
            <a:r>
              <a:rPr lang="hr-BA" dirty="0" smtClean="0"/>
              <a:t> u nekom od redova.</a:t>
            </a:r>
          </a:p>
          <a:p>
            <a:endParaRPr lang="hr-BA" dirty="0"/>
          </a:p>
          <a:p>
            <a:r>
              <a:rPr lang="hr-BA" b="1" dirty="0" smtClean="0"/>
              <a:t>END SELECT </a:t>
            </a:r>
            <a:r>
              <a:rPr lang="hr-BA" dirty="0" smtClean="0"/>
              <a:t>je kraj naredbe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5425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990</Words>
  <Application>Microsoft Office PowerPoint</Application>
  <PresentationFormat>Widescreen</PresentationFormat>
  <Paragraphs>169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Mehmedalijas</dc:creator>
  <cp:lastModifiedBy>Mehmedalija Salihovic</cp:lastModifiedBy>
  <cp:revision>101</cp:revision>
  <dcterms:created xsi:type="dcterms:W3CDTF">2015-10-04T17:45:25Z</dcterms:created>
  <dcterms:modified xsi:type="dcterms:W3CDTF">2020-08-20T07:41:12Z</dcterms:modified>
</cp:coreProperties>
</file>